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6BEAC-B9A5-4236-B2FE-A0DFE24A2C43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C80E5-C978-4D2B-BC38-E92349569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80E5-C978-4D2B-BC38-E923495693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80E5-C978-4D2B-BC38-E9234956934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80E5-C978-4D2B-BC38-E9234956934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80E5-C978-4D2B-BC38-E9234956934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80E5-C978-4D2B-BC38-E923495693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80E5-C978-4D2B-BC38-E923495693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80E5-C978-4D2B-BC38-E9234956934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80E5-C978-4D2B-BC38-E9234956934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80E5-C978-4D2B-BC38-E9234956934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80E5-C978-4D2B-BC38-E9234956934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80E5-C978-4D2B-BC38-E9234956934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80E5-C978-4D2B-BC38-E9234956934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6A4EB6-43F3-47AC-9DBC-4AA3326560E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slide" Target="slide9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4504" y="1828800"/>
            <a:ext cx="7854696" cy="685800"/>
          </a:xfrm>
        </p:spPr>
        <p:txBody>
          <a:bodyPr>
            <a:noAutofit/>
          </a:bodyPr>
          <a:lstStyle/>
          <a:p>
            <a:pPr algn="l"/>
            <a:r>
              <a:rPr lang="en-US" sz="3700" b="1" u="sng" dirty="0" err="1" smtClean="0">
                <a:latin typeface="HP001 5 hàng" pitchFamily="34" charset="0"/>
              </a:rPr>
              <a:t>Bài</a:t>
            </a:r>
            <a:r>
              <a:rPr lang="en-US" sz="3700" b="1" u="sng" dirty="0" smtClean="0">
                <a:latin typeface="HP001 5 hàng" pitchFamily="34" charset="0"/>
              </a:rPr>
              <a:t> </a:t>
            </a:r>
            <a:r>
              <a:rPr lang="en-US" sz="3700" b="1" u="sng" dirty="0" err="1" smtClean="0">
                <a:latin typeface="HP001 5 hàng" pitchFamily="34" charset="0"/>
              </a:rPr>
              <a:t>cũ</a:t>
            </a:r>
            <a:r>
              <a:rPr lang="en-US" sz="3700" b="1" u="sng" dirty="0" smtClean="0">
                <a:latin typeface="HP001 5 hàng" pitchFamily="34" charset="0"/>
              </a:rPr>
              <a:t>: 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măng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1219200"/>
            <a:ext cx="7854696" cy="6858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3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Khoa</a:t>
            </a:r>
            <a:r>
              <a:rPr kumimoji="0" lang="en-US" sz="3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3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học</a:t>
            </a:r>
            <a:endParaRPr kumimoji="0" lang="en-US" sz="33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5 hàng" pitchFamily="34" charset="0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2438400"/>
            <a:ext cx="8382000" cy="114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nl-NL" sz="3600" dirty="0"/>
              <a:t>Xi măng có tính chất gì?</a:t>
            </a:r>
            <a:endParaRPr kumimoji="0" lang="en-US" sz="33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5 hàng" pitchFamily="34" charset="0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971800"/>
            <a:ext cx="8382000" cy="17526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nl-NL" sz="3600" dirty="0">
                <a:solidFill>
                  <a:srgbClr val="FFFF00"/>
                </a:solidFill>
              </a:rPr>
              <a:t>Khi trộn với </a:t>
            </a:r>
            <a:r>
              <a:rPr lang="nl-NL" sz="3600" dirty="0" smtClean="0">
                <a:solidFill>
                  <a:srgbClr val="FFFF00"/>
                </a:solidFill>
              </a:rPr>
              <a:t>một ít nước</a:t>
            </a:r>
            <a:r>
              <a:rPr lang="nl-NL" sz="3600" dirty="0">
                <a:solidFill>
                  <a:srgbClr val="FFFF00"/>
                </a:solidFill>
              </a:rPr>
              <a:t>, xi măng không tan mà trở nên dẻo và rất chóng bị khô, kết thành tảng, cứng như đá.</a:t>
            </a:r>
            <a:endParaRPr kumimoji="0" lang="en-US" sz="33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itchFamily="34" charset="0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2438400"/>
            <a:ext cx="8382000" cy="114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nl-NL" sz="3600" dirty="0"/>
              <a:t>Vữa xi măng có tính chất gì? Thường được dùng để làm gì?</a:t>
            </a:r>
            <a:endParaRPr kumimoji="0" lang="en-US" sz="33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5 hàng" pitchFamily="34" charset="0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57200" y="3505200"/>
            <a:ext cx="8382000" cy="21336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nl-NL" sz="3600" dirty="0">
                <a:solidFill>
                  <a:srgbClr val="FFFF00"/>
                </a:solidFill>
              </a:rPr>
              <a:t>Khi khô, vữa xi măng trở nên cứng, không bị rạn, không thấm nước. Vữa xi măng thường được dùng để trát tường, trát các bể chứa, xây nhà.</a:t>
            </a:r>
            <a:endParaRPr kumimoji="0" lang="en-US" sz="33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itchFamily="34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14400" y="304800"/>
            <a:ext cx="7854696" cy="6858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3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Thứ</a:t>
            </a:r>
            <a:r>
              <a:rPr kumimoji="0" lang="en-US" sz="33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3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ba</a:t>
            </a:r>
            <a:r>
              <a:rPr kumimoji="0" lang="en-US" sz="33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, </a:t>
            </a:r>
            <a:r>
              <a:rPr kumimoji="0" lang="en-US" sz="33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ngày</a:t>
            </a:r>
            <a:r>
              <a:rPr kumimoji="0" lang="en-US" sz="33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09 </a:t>
            </a:r>
            <a:r>
              <a:rPr kumimoji="0" lang="en-US" sz="3300" b="1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tháng</a:t>
            </a:r>
            <a:r>
              <a:rPr kumimoji="0" lang="en-US" sz="33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12 </a:t>
            </a:r>
            <a:r>
              <a:rPr kumimoji="0" lang="en-US" sz="3300" b="1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năm</a:t>
            </a:r>
            <a:r>
              <a:rPr kumimoji="0" lang="en-US" sz="33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2014</a:t>
            </a:r>
            <a:endParaRPr kumimoji="0" lang="en-US" sz="33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5 hàng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  <p:bldP spid="5" grpId="1" build="allAtOnce"/>
      <p:bldP spid="6" grpId="0" build="p"/>
      <p:bldP spid="6" grpId="1" build="allAtOnce"/>
      <p:bldP spid="7" grpId="0" build="p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6002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3500" u="sng" dirty="0" smtClean="0"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nl-NL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Liên </a:t>
            </a:r>
            <a:r>
              <a:rPr lang="nl-NL" sz="35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hệ thực tế và trả lời câu hỏi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b="1" dirty="0" err="1" smtClean="0">
                <a:latin typeface="HP001 5 hàng" pitchFamily="34" charset="0"/>
              </a:rPr>
              <a:t>Thứ</a:t>
            </a:r>
            <a:r>
              <a:rPr lang="en-US" sz="3700" b="1" dirty="0" smtClean="0">
                <a:latin typeface="HP001 5 hàng" pitchFamily="34" charset="0"/>
              </a:rPr>
              <a:t> </a:t>
            </a:r>
            <a:r>
              <a:rPr lang="en-US" sz="3700" b="1" dirty="0" err="1" smtClean="0">
                <a:latin typeface="HP001 5 hàng" pitchFamily="34" charset="0"/>
              </a:rPr>
              <a:t>ba</a:t>
            </a:r>
            <a:r>
              <a:rPr lang="en-US" sz="3700" b="1" dirty="0" smtClean="0">
                <a:latin typeface="HP001 5 hàng" pitchFamily="34" charset="0"/>
              </a:rPr>
              <a:t>, </a:t>
            </a:r>
            <a:r>
              <a:rPr lang="en-US" sz="3700" b="1" dirty="0" err="1" smtClean="0">
                <a:latin typeface="HP001 5 hàng" pitchFamily="34" charset="0"/>
              </a:rPr>
              <a:t>ngày</a:t>
            </a:r>
            <a:r>
              <a:rPr lang="en-US" sz="3700" b="1" dirty="0" smtClean="0">
                <a:latin typeface="HP001 5 hàng" pitchFamily="34" charset="0"/>
              </a:rPr>
              <a:t> 09 </a:t>
            </a:r>
            <a:r>
              <a:rPr lang="en-US" sz="3700" b="1" dirty="0" err="1" smtClean="0">
                <a:latin typeface="HP001 5 hàng" pitchFamily="34" charset="0"/>
              </a:rPr>
              <a:t>tháng</a:t>
            </a:r>
            <a:r>
              <a:rPr lang="en-US" sz="3700" b="1" dirty="0" smtClean="0">
                <a:latin typeface="HP001 5 hàng" pitchFamily="34" charset="0"/>
              </a:rPr>
              <a:t> 12 </a:t>
            </a:r>
            <a:r>
              <a:rPr lang="en-US" sz="3700" b="1" dirty="0" err="1" smtClean="0">
                <a:latin typeface="HP001 5 hàng" pitchFamily="34" charset="0"/>
              </a:rPr>
              <a:t>năm</a:t>
            </a:r>
            <a:r>
              <a:rPr lang="en-US" sz="3700" b="1" dirty="0" smtClean="0">
                <a:latin typeface="HP001 5 hàng" pitchFamily="34" charset="0"/>
              </a:rPr>
              <a:t> 2014</a:t>
            </a:r>
            <a:br>
              <a:rPr lang="en-US" sz="3700" b="1" dirty="0" smtClean="0">
                <a:latin typeface="HP001 5 hàng" pitchFamily="34" charset="0"/>
              </a:rPr>
            </a:br>
            <a:r>
              <a:rPr lang="en-US" sz="3700" b="1" u="sng" dirty="0" err="1" smtClean="0">
                <a:latin typeface="HP001 5 hàng" pitchFamily="34" charset="0"/>
              </a:rPr>
              <a:t>Khoa</a:t>
            </a:r>
            <a:r>
              <a:rPr lang="en-US" sz="3700" b="1" u="sng" dirty="0" smtClean="0">
                <a:latin typeface="HP001 5 hàng" pitchFamily="34" charset="0"/>
              </a:rPr>
              <a:t> </a:t>
            </a:r>
            <a:r>
              <a:rPr lang="en-US" sz="3700" b="1" u="sng" dirty="0" err="1" smtClean="0">
                <a:latin typeface="HP001 5 hàng" pitchFamily="34" charset="0"/>
              </a:rPr>
              <a:t>học</a:t>
            </a:r>
            <a:endParaRPr lang="en-US" sz="3700" b="1" dirty="0">
              <a:latin typeface="HP001 5 hàng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43000"/>
            <a:ext cx="8229600" cy="53340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133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3500" dirty="0" smtClean="0">
                <a:latin typeface="Times New Roman" pitchFamily="18" charset="0"/>
                <a:cs typeface="Times New Roman" pitchFamily="18" charset="0"/>
              </a:rPr>
              <a:t>Một số đồ dùng được làm bằng thủy tinh</a:t>
            </a: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514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lvl="0">
              <a:spcBef>
                <a:spcPct val="0"/>
              </a:spcBef>
            </a:pPr>
            <a:r>
              <a:rPr lang="nl-NL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Cốc, bóng đèn, mắt kính, kính cửa, chai, lọ, tô, chén, ...</a:t>
            </a: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2895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Hoạt động 2: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Thực hành tìm hiểu tính chất của thủy tinh thường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35052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8862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871" y="4267200"/>
            <a:ext cx="5157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tòi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740" y="46482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2288" y="49530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56388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6002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3500" u="sng" dirty="0" smtClean="0"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nl-NL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Liên </a:t>
            </a:r>
            <a:r>
              <a:rPr lang="nl-NL" sz="35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hệ thực tế và trả lời câu hỏi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b="1" dirty="0" err="1" smtClean="0">
                <a:latin typeface="HP001 5 hàng" pitchFamily="34" charset="0"/>
              </a:rPr>
              <a:t>Thứ</a:t>
            </a:r>
            <a:r>
              <a:rPr lang="en-US" sz="3700" b="1" dirty="0" smtClean="0">
                <a:latin typeface="HP001 5 hàng" pitchFamily="34" charset="0"/>
              </a:rPr>
              <a:t> </a:t>
            </a:r>
            <a:r>
              <a:rPr lang="en-US" sz="3700" b="1" dirty="0" err="1" smtClean="0">
                <a:latin typeface="HP001 5 hàng" pitchFamily="34" charset="0"/>
              </a:rPr>
              <a:t>ba</a:t>
            </a:r>
            <a:r>
              <a:rPr lang="en-US" sz="3700" b="1" dirty="0" smtClean="0">
                <a:latin typeface="HP001 5 hàng" pitchFamily="34" charset="0"/>
              </a:rPr>
              <a:t>, </a:t>
            </a:r>
            <a:r>
              <a:rPr lang="en-US" sz="3700" b="1" dirty="0" err="1" smtClean="0">
                <a:latin typeface="HP001 5 hàng" pitchFamily="34" charset="0"/>
              </a:rPr>
              <a:t>ngày</a:t>
            </a:r>
            <a:r>
              <a:rPr lang="en-US" sz="3700" b="1" dirty="0" smtClean="0">
                <a:latin typeface="HP001 5 hàng" pitchFamily="34" charset="0"/>
              </a:rPr>
              <a:t> 09 </a:t>
            </a:r>
            <a:r>
              <a:rPr lang="en-US" sz="3700" b="1" dirty="0" err="1" smtClean="0">
                <a:latin typeface="HP001 5 hàng" pitchFamily="34" charset="0"/>
              </a:rPr>
              <a:t>tháng</a:t>
            </a:r>
            <a:r>
              <a:rPr lang="en-US" sz="3700" b="1" dirty="0" smtClean="0">
                <a:latin typeface="HP001 5 hàng" pitchFamily="34" charset="0"/>
              </a:rPr>
              <a:t> 12 </a:t>
            </a:r>
            <a:r>
              <a:rPr lang="en-US" sz="3700" b="1" dirty="0" err="1" smtClean="0">
                <a:latin typeface="HP001 5 hàng" pitchFamily="34" charset="0"/>
              </a:rPr>
              <a:t>năm</a:t>
            </a:r>
            <a:r>
              <a:rPr lang="en-US" sz="3700" b="1" dirty="0" smtClean="0">
                <a:latin typeface="HP001 5 hàng" pitchFamily="34" charset="0"/>
              </a:rPr>
              <a:t> 2014</a:t>
            </a:r>
            <a:br>
              <a:rPr lang="en-US" sz="3700" b="1" dirty="0" smtClean="0">
                <a:latin typeface="HP001 5 hàng" pitchFamily="34" charset="0"/>
              </a:rPr>
            </a:br>
            <a:r>
              <a:rPr lang="en-US" sz="3700" b="1" u="sng" dirty="0" err="1" smtClean="0">
                <a:latin typeface="HP001 5 hàng" pitchFamily="34" charset="0"/>
              </a:rPr>
              <a:t>Khoa</a:t>
            </a:r>
            <a:r>
              <a:rPr lang="en-US" sz="3700" b="1" u="sng" dirty="0" smtClean="0">
                <a:latin typeface="HP001 5 hàng" pitchFamily="34" charset="0"/>
              </a:rPr>
              <a:t> </a:t>
            </a:r>
            <a:r>
              <a:rPr lang="en-US" sz="3700" b="1" u="sng" dirty="0" err="1" smtClean="0">
                <a:latin typeface="HP001 5 hàng" pitchFamily="34" charset="0"/>
              </a:rPr>
              <a:t>học</a:t>
            </a:r>
            <a:endParaRPr lang="en-US" sz="3700" b="1" dirty="0">
              <a:latin typeface="HP001 5 hàng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43000"/>
            <a:ext cx="8229600" cy="53340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133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3500" dirty="0" smtClean="0">
                <a:latin typeface="Times New Roman" pitchFamily="18" charset="0"/>
                <a:cs typeface="Times New Roman" pitchFamily="18" charset="0"/>
              </a:rPr>
              <a:t>Một số đồ dùng được làm bằng thủy tinh</a:t>
            </a: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514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lvl="0">
              <a:spcBef>
                <a:spcPct val="0"/>
              </a:spcBef>
            </a:pPr>
            <a:r>
              <a:rPr lang="nl-NL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Cốc, bóng đèn, mắt kính, kính cửa, chai, lọ, tô, chén, ...</a:t>
            </a: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2895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Hoạt động 2: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Thực hành tìm hiểu tính chất của thủy tinh thường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35052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8862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871" y="4267200"/>
            <a:ext cx="5157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tòi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740" y="4618704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948" y="4965743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5486400"/>
            <a:ext cx="891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6002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3500" u="sng" dirty="0" smtClean="0"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nl-NL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Liên </a:t>
            </a:r>
            <a:r>
              <a:rPr lang="nl-NL" sz="35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hệ thực tế và trả lời câu hỏi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b="1" dirty="0" err="1" smtClean="0">
                <a:latin typeface="HP001 5 hàng" pitchFamily="34" charset="0"/>
              </a:rPr>
              <a:t>Thứ</a:t>
            </a:r>
            <a:r>
              <a:rPr lang="en-US" sz="3700" b="1" dirty="0" smtClean="0">
                <a:latin typeface="HP001 5 hàng" pitchFamily="34" charset="0"/>
              </a:rPr>
              <a:t> </a:t>
            </a:r>
            <a:r>
              <a:rPr lang="en-US" sz="3700" b="1" dirty="0" err="1" smtClean="0">
                <a:latin typeface="HP001 5 hàng" pitchFamily="34" charset="0"/>
              </a:rPr>
              <a:t>ba</a:t>
            </a:r>
            <a:r>
              <a:rPr lang="en-US" sz="3700" b="1" dirty="0" smtClean="0">
                <a:latin typeface="HP001 5 hàng" pitchFamily="34" charset="0"/>
              </a:rPr>
              <a:t>, </a:t>
            </a:r>
            <a:r>
              <a:rPr lang="en-US" sz="3700" b="1" dirty="0" err="1" smtClean="0">
                <a:latin typeface="HP001 5 hàng" pitchFamily="34" charset="0"/>
              </a:rPr>
              <a:t>ngày</a:t>
            </a:r>
            <a:r>
              <a:rPr lang="en-US" sz="3700" b="1" dirty="0" smtClean="0">
                <a:latin typeface="HP001 5 hàng" pitchFamily="34" charset="0"/>
              </a:rPr>
              <a:t> 09 </a:t>
            </a:r>
            <a:r>
              <a:rPr lang="en-US" sz="3700" b="1" dirty="0" err="1" smtClean="0">
                <a:latin typeface="HP001 5 hàng" pitchFamily="34" charset="0"/>
              </a:rPr>
              <a:t>tháng</a:t>
            </a:r>
            <a:r>
              <a:rPr lang="en-US" sz="3700" b="1" dirty="0" smtClean="0">
                <a:latin typeface="HP001 5 hàng" pitchFamily="34" charset="0"/>
              </a:rPr>
              <a:t> 12 </a:t>
            </a:r>
            <a:r>
              <a:rPr lang="en-US" sz="3700" b="1" dirty="0" err="1" smtClean="0">
                <a:latin typeface="HP001 5 hàng" pitchFamily="34" charset="0"/>
              </a:rPr>
              <a:t>năm</a:t>
            </a:r>
            <a:r>
              <a:rPr lang="en-US" sz="3700" b="1" dirty="0" smtClean="0">
                <a:latin typeface="HP001 5 hàng" pitchFamily="34" charset="0"/>
              </a:rPr>
              <a:t> 2014</a:t>
            </a:r>
            <a:br>
              <a:rPr lang="en-US" sz="3700" b="1" dirty="0" smtClean="0">
                <a:latin typeface="HP001 5 hàng" pitchFamily="34" charset="0"/>
              </a:rPr>
            </a:br>
            <a:r>
              <a:rPr lang="en-US" sz="3700" b="1" u="sng" dirty="0" err="1" smtClean="0">
                <a:latin typeface="HP001 5 hàng" pitchFamily="34" charset="0"/>
              </a:rPr>
              <a:t>Khoa</a:t>
            </a:r>
            <a:r>
              <a:rPr lang="en-US" sz="3700" b="1" u="sng" dirty="0" smtClean="0">
                <a:latin typeface="HP001 5 hàng" pitchFamily="34" charset="0"/>
              </a:rPr>
              <a:t> </a:t>
            </a:r>
            <a:r>
              <a:rPr lang="en-US" sz="3700" b="1" u="sng" dirty="0" err="1" smtClean="0">
                <a:latin typeface="HP001 5 hàng" pitchFamily="34" charset="0"/>
              </a:rPr>
              <a:t>học</a:t>
            </a:r>
            <a:endParaRPr lang="en-US" sz="3700" b="1" dirty="0">
              <a:latin typeface="HP001 5 hàng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43000"/>
            <a:ext cx="8229600" cy="53340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133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3500" dirty="0" smtClean="0">
                <a:latin typeface="Times New Roman" pitchFamily="18" charset="0"/>
                <a:cs typeface="Times New Roman" pitchFamily="18" charset="0"/>
              </a:rPr>
              <a:t>Một số đồ dùng được làm bằng thủy tinh</a:t>
            </a: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514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lvl="0">
              <a:spcBef>
                <a:spcPct val="0"/>
              </a:spcBef>
            </a:pPr>
            <a:r>
              <a:rPr lang="nl-NL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Cốc, bóng đèn, mắt kính, kính cửa, chai, lọ, tô, chén, ...</a:t>
            </a: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2895600"/>
            <a:ext cx="85344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500" u="sng" dirty="0" smtClean="0">
                <a:latin typeface="Times New Roman" pitchFamily="18" charset="0"/>
                <a:cs typeface="Times New Roman" pitchFamily="18" charset="0"/>
              </a:rPr>
              <a:t>Hoạt động 2:</a:t>
            </a:r>
            <a:r>
              <a:rPr lang="nl-NL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Thực hành tìm hiểu tính chất của thủy tinh thường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3429000"/>
            <a:ext cx="891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0" y="46482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3500" u="sng" dirty="0" smtClean="0">
                <a:latin typeface="Times New Roman" pitchFamily="18" charset="0"/>
                <a:cs typeface="Times New Roman" pitchFamily="18" charset="0"/>
              </a:rPr>
              <a:t>Hoạt động 3:</a:t>
            </a:r>
            <a:r>
              <a:rPr lang="nl-NL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Liên </a:t>
            </a:r>
            <a:r>
              <a:rPr lang="nl-NL" sz="35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hệ thực tế và trả lời câu hỏi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600" y="52578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Thủy tinh được làm từ vật liệu nào?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Loại thủy tinh chất lượng cao có đặc điểm gì?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Loại thủy tinh chất lượng cao thường được dùng để làm gì?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Nêu cách bảo quản những đồ dùng bằng thủy tinh.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6002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3500" u="sng" dirty="0" smtClean="0"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nl-NL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Liên </a:t>
            </a:r>
            <a:r>
              <a:rPr lang="nl-NL" sz="35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hệ thực tế và trả lời câu hỏi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b="1" dirty="0" err="1" smtClean="0">
                <a:latin typeface="HP001 5 hàng" pitchFamily="34" charset="0"/>
              </a:rPr>
              <a:t>Thứ</a:t>
            </a:r>
            <a:r>
              <a:rPr lang="en-US" sz="3700" b="1" dirty="0" smtClean="0">
                <a:latin typeface="HP001 5 hàng" pitchFamily="34" charset="0"/>
              </a:rPr>
              <a:t> </a:t>
            </a:r>
            <a:r>
              <a:rPr lang="en-US" sz="3700" b="1" dirty="0" err="1" smtClean="0">
                <a:latin typeface="HP001 5 hàng" pitchFamily="34" charset="0"/>
              </a:rPr>
              <a:t>ba</a:t>
            </a:r>
            <a:r>
              <a:rPr lang="en-US" sz="3700" b="1" dirty="0" smtClean="0">
                <a:latin typeface="HP001 5 hàng" pitchFamily="34" charset="0"/>
              </a:rPr>
              <a:t>, </a:t>
            </a:r>
            <a:r>
              <a:rPr lang="en-US" sz="3700" b="1" dirty="0" err="1" smtClean="0">
                <a:latin typeface="HP001 5 hàng" pitchFamily="34" charset="0"/>
              </a:rPr>
              <a:t>ngày</a:t>
            </a:r>
            <a:r>
              <a:rPr lang="en-US" sz="3700" b="1" dirty="0" smtClean="0">
                <a:latin typeface="HP001 5 hàng" pitchFamily="34" charset="0"/>
              </a:rPr>
              <a:t> 09 </a:t>
            </a:r>
            <a:r>
              <a:rPr lang="en-US" sz="3700" b="1" dirty="0" err="1" smtClean="0">
                <a:latin typeface="HP001 5 hàng" pitchFamily="34" charset="0"/>
              </a:rPr>
              <a:t>tháng</a:t>
            </a:r>
            <a:r>
              <a:rPr lang="en-US" sz="3700" b="1" dirty="0" smtClean="0">
                <a:latin typeface="HP001 5 hàng" pitchFamily="34" charset="0"/>
              </a:rPr>
              <a:t> 12 </a:t>
            </a:r>
            <a:r>
              <a:rPr lang="en-US" sz="3700" b="1" dirty="0" err="1" smtClean="0">
                <a:latin typeface="HP001 5 hàng" pitchFamily="34" charset="0"/>
              </a:rPr>
              <a:t>năm</a:t>
            </a:r>
            <a:r>
              <a:rPr lang="en-US" sz="3700" b="1" dirty="0" smtClean="0">
                <a:latin typeface="HP001 5 hàng" pitchFamily="34" charset="0"/>
              </a:rPr>
              <a:t> 2014</a:t>
            </a:r>
            <a:br>
              <a:rPr lang="en-US" sz="3700" b="1" dirty="0" smtClean="0">
                <a:latin typeface="HP001 5 hàng" pitchFamily="34" charset="0"/>
              </a:rPr>
            </a:br>
            <a:r>
              <a:rPr lang="en-US" sz="3700" b="1" u="sng" dirty="0" err="1" smtClean="0">
                <a:latin typeface="HP001 5 hàng" pitchFamily="34" charset="0"/>
              </a:rPr>
              <a:t>Khoa</a:t>
            </a:r>
            <a:r>
              <a:rPr lang="en-US" sz="3700" b="1" u="sng" dirty="0" smtClean="0">
                <a:latin typeface="HP001 5 hàng" pitchFamily="34" charset="0"/>
              </a:rPr>
              <a:t> </a:t>
            </a:r>
            <a:r>
              <a:rPr lang="en-US" sz="3700" b="1" u="sng" dirty="0" err="1" smtClean="0">
                <a:latin typeface="HP001 5 hàng" pitchFamily="34" charset="0"/>
              </a:rPr>
              <a:t>học</a:t>
            </a:r>
            <a:endParaRPr lang="en-US" sz="3700" b="1" dirty="0">
              <a:latin typeface="HP001 5 hàng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43000"/>
            <a:ext cx="8229600" cy="53340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133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3500" dirty="0" smtClean="0">
                <a:latin typeface="Times New Roman" pitchFamily="18" charset="0"/>
                <a:cs typeface="Times New Roman" pitchFamily="18" charset="0"/>
              </a:rPr>
              <a:t>Một số đồ dùng được làm bằng thủy tinh</a:t>
            </a: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514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lvl="0">
              <a:spcBef>
                <a:spcPct val="0"/>
              </a:spcBef>
            </a:pPr>
            <a:r>
              <a:rPr lang="nl-NL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Cốc, bóng đèn, mắt kính, kính cửa, chai, lọ, tô, chén, ...</a:t>
            </a: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2895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500" u="sng" dirty="0" smtClean="0">
                <a:latin typeface="Times New Roman" pitchFamily="18" charset="0"/>
                <a:cs typeface="Times New Roman" pitchFamily="18" charset="0"/>
              </a:rPr>
              <a:t>Hoạt động 2:</a:t>
            </a:r>
            <a:r>
              <a:rPr lang="nl-NL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Thực hành tìm hiểu tính chất của thủy tinh thường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3429000"/>
            <a:ext cx="891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0" y="45720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3500" u="sng" dirty="0" smtClean="0">
                <a:latin typeface="Times New Roman" pitchFamily="18" charset="0"/>
                <a:cs typeface="Times New Roman" pitchFamily="18" charset="0"/>
              </a:rPr>
              <a:t>Hoạt động 3:</a:t>
            </a:r>
            <a:r>
              <a:rPr lang="nl-NL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Liên </a:t>
            </a:r>
            <a:r>
              <a:rPr lang="nl-NL" sz="35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hệ thực tế và trả lời câu hỏi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600" y="5105400"/>
            <a:ext cx="86868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nl-NL" sz="18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Thủy tinh được làm từ cát </a:t>
            </a:r>
            <a:r>
              <a:rPr lang="nl-NL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trắng và một số chất khác.</a:t>
            </a:r>
            <a:endParaRPr lang="en-US" sz="185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18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Thủy tinh chất lượng cao rất </a:t>
            </a:r>
            <a:r>
              <a:rPr lang="nl-NL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trong; chịu được nóng, lạnh; bền; khó </a:t>
            </a:r>
            <a:r>
              <a:rPr lang="nl-NL" sz="18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vỡ; dùng để làm </a:t>
            </a:r>
            <a:r>
              <a:rPr lang="nl-NL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chai, lọ trong phòng thí nghiệm, đồ dùng y tế, kính xây dựng, kính của máy ảnh, ống nhòm, ...</a:t>
            </a:r>
            <a:endParaRPr lang="en-US" sz="185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5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5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18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8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5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5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18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kumimoji="0" lang="en-US" sz="185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solidFill>
                <a:schemeClr val="bg1"/>
              </a:solidFill>
              <a:latin typeface=".VnTime" pitchFamily="34" charset="0"/>
              <a:cs typeface="Arial" charset="0"/>
            </a:endParaRPr>
          </a:p>
        </p:txBody>
      </p:sp>
      <p:pic>
        <p:nvPicPr>
          <p:cNvPr id="71692" name="Picture 12" descr="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895600"/>
            <a:ext cx="2286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3" name="Picture 13" descr="494331f8_pha lê vẻ đẹp thanh ta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895600"/>
            <a:ext cx="2362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14"/>
          <p:cNvSpPr>
            <a:spLocks noChangeArrowheads="1"/>
          </p:cNvSpPr>
          <p:nvPr/>
        </p:nvSpPr>
        <p:spPr bwMode="auto">
          <a:xfrm>
            <a:off x="914400" y="19812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Một số đồ vật làm bằng thuỷ tinh thường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0" y="60960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   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Bóng đèn            mắt kính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3886200" y="60960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Li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6858000" y="6096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Chai, lọ</a:t>
            </a:r>
          </a:p>
        </p:txBody>
      </p:sp>
      <p:pic>
        <p:nvPicPr>
          <p:cNvPr id="71698" name="Picture 18" descr="CAW99P4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19400"/>
            <a:ext cx="16827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9" name="Picture 19" descr="CAMFG0X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2895600"/>
            <a:ext cx="16795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6" descr="fogos03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2400"/>
            <a:ext cx="1905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6" descr="fogos03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228600"/>
            <a:ext cx="1905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5" grpId="0"/>
      <p:bldP spid="71696" grpId="0"/>
      <p:bldP spid="716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tiv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812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1251254979_Gio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9812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2" descr="kinh o 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9812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457200" y="3962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ô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tô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3200400" y="3886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Màn hình Ti vi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2819400" y="6324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Nồi nấu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5943600" y="3886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  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máy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ảnh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2003" name="Picture 19" descr="a2e1ecd9-e90f-427f-b52e-48760d69c4f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4196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20" descr="florenceflaskthreecolorty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44196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5" name="Picture 21" descr="DSC01349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44196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990600" y="6324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Bát, đĩa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6019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Dụng cụ thí nghiệm</a:t>
            </a:r>
          </a:p>
        </p:txBody>
      </p:sp>
      <p:sp>
        <p:nvSpPr>
          <p:cNvPr id="25614" name="Text Box 24"/>
          <p:cNvSpPr txBox="1">
            <a:spLocks noChangeArrowheads="1"/>
          </p:cNvSpPr>
          <p:nvPr/>
        </p:nvSpPr>
        <p:spPr bwMode="auto">
          <a:xfrm>
            <a:off x="990600" y="9144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thuỷ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5615" name="Picture 6" descr="fogos03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3681413" y="-39687"/>
            <a:ext cx="1905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/>
      <p:bldP spid="41998" grpId="0"/>
      <p:bldP spid="41999" grpId="0"/>
      <p:bldP spid="42000" grpId="0"/>
      <p:bldP spid="42006" grpId="0"/>
      <p:bldP spid="420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b="1" dirty="0" err="1" smtClean="0">
                <a:solidFill>
                  <a:schemeClr val="accent1"/>
                </a:solidFill>
                <a:latin typeface="HP001 5 hàng" pitchFamily="34" charset="0"/>
              </a:rPr>
              <a:t>Thứ</a:t>
            </a:r>
            <a:r>
              <a:rPr lang="en-US" sz="3700" b="1" dirty="0" smtClean="0">
                <a:solidFill>
                  <a:schemeClr val="accent1"/>
                </a:solidFill>
                <a:latin typeface="HP001 5 hàng" pitchFamily="34" charset="0"/>
              </a:rPr>
              <a:t> </a:t>
            </a:r>
            <a:r>
              <a:rPr lang="en-US" sz="3700" b="1" dirty="0" err="1" smtClean="0">
                <a:solidFill>
                  <a:schemeClr val="accent1"/>
                </a:solidFill>
                <a:latin typeface="HP001 5 hàng" pitchFamily="34" charset="0"/>
              </a:rPr>
              <a:t>ba</a:t>
            </a:r>
            <a:r>
              <a:rPr lang="en-US" sz="3700" b="1" dirty="0" smtClean="0">
                <a:solidFill>
                  <a:schemeClr val="accent1"/>
                </a:solidFill>
                <a:latin typeface="HP001 5 hàng" pitchFamily="34" charset="0"/>
              </a:rPr>
              <a:t>, </a:t>
            </a:r>
            <a:r>
              <a:rPr lang="en-US" sz="3700" b="1" dirty="0" err="1" smtClean="0">
                <a:solidFill>
                  <a:schemeClr val="accent1"/>
                </a:solidFill>
                <a:latin typeface="HP001 5 hàng" pitchFamily="34" charset="0"/>
              </a:rPr>
              <a:t>ngày</a:t>
            </a:r>
            <a:r>
              <a:rPr lang="en-US" sz="3700" b="1" dirty="0" smtClean="0">
                <a:solidFill>
                  <a:schemeClr val="accent1"/>
                </a:solidFill>
                <a:latin typeface="HP001 5 hàng" pitchFamily="34" charset="0"/>
              </a:rPr>
              <a:t> 09 </a:t>
            </a:r>
            <a:r>
              <a:rPr lang="en-US" sz="3700" b="1" dirty="0" err="1" smtClean="0">
                <a:solidFill>
                  <a:schemeClr val="accent1"/>
                </a:solidFill>
                <a:latin typeface="HP001 5 hàng" pitchFamily="34" charset="0"/>
              </a:rPr>
              <a:t>tháng</a:t>
            </a:r>
            <a:r>
              <a:rPr lang="en-US" sz="3700" b="1" dirty="0" smtClean="0">
                <a:solidFill>
                  <a:schemeClr val="accent1"/>
                </a:solidFill>
                <a:latin typeface="HP001 5 hàng" pitchFamily="34" charset="0"/>
              </a:rPr>
              <a:t> 12 </a:t>
            </a:r>
            <a:r>
              <a:rPr lang="en-US" sz="3700" b="1" dirty="0" err="1" smtClean="0">
                <a:solidFill>
                  <a:schemeClr val="accent1"/>
                </a:solidFill>
                <a:latin typeface="HP001 5 hàng" pitchFamily="34" charset="0"/>
              </a:rPr>
              <a:t>năm</a:t>
            </a:r>
            <a:r>
              <a:rPr lang="en-US" sz="3700" b="1" dirty="0" smtClean="0">
                <a:solidFill>
                  <a:schemeClr val="accent1"/>
                </a:solidFill>
                <a:latin typeface="HP001 5 hàng" pitchFamily="34" charset="0"/>
              </a:rPr>
              <a:t> 2014</a:t>
            </a:r>
            <a:br>
              <a:rPr lang="en-US" sz="3700" b="1" dirty="0" smtClean="0">
                <a:solidFill>
                  <a:schemeClr val="accent1"/>
                </a:solidFill>
                <a:latin typeface="HP001 5 hàng" pitchFamily="34" charset="0"/>
              </a:rPr>
            </a:br>
            <a:r>
              <a:rPr lang="en-US" sz="3700" b="1" u="sng" dirty="0" err="1" smtClean="0">
                <a:solidFill>
                  <a:schemeClr val="accent1"/>
                </a:solidFill>
                <a:latin typeface="HP001 5 hàng" pitchFamily="34" charset="0"/>
              </a:rPr>
              <a:t>Khoa</a:t>
            </a:r>
            <a:r>
              <a:rPr lang="en-US" sz="3700" b="1" u="sng" dirty="0" smtClean="0">
                <a:solidFill>
                  <a:schemeClr val="accent1"/>
                </a:solidFill>
                <a:latin typeface="HP001 5 hàng" pitchFamily="34" charset="0"/>
              </a:rPr>
              <a:t> </a:t>
            </a:r>
            <a:r>
              <a:rPr lang="en-US" sz="3700" b="1" u="sng" dirty="0" err="1" smtClean="0">
                <a:solidFill>
                  <a:schemeClr val="accent1"/>
                </a:solidFill>
                <a:latin typeface="HP001 5 hàng" pitchFamily="34" charset="0"/>
              </a:rPr>
              <a:t>học</a:t>
            </a:r>
            <a:endParaRPr lang="en-US" sz="3700" b="1" dirty="0">
              <a:solidFill>
                <a:schemeClr val="accent1"/>
              </a:solidFill>
              <a:latin typeface="HP001 5 hàng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43000"/>
            <a:ext cx="8229600" cy="53340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828800"/>
            <a:ext cx="8915400" cy="48006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nl-NL" sz="2900" b="1" dirty="0" smtClean="0"/>
              <a:t>Thông tin </a:t>
            </a:r>
            <a:r>
              <a:rPr lang="nl-NL" sz="2900" b="1" dirty="0"/>
              <a:t>cơ </a:t>
            </a:r>
            <a:r>
              <a:rPr lang="nl-NL" sz="2900" b="1" dirty="0" smtClean="0"/>
              <a:t>bản cần nhớ: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nl-NL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Thủy tinh được làm từ cát trắng và một số chất khác.</a:t>
            </a:r>
          </a:p>
          <a:p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nl-NL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Ngoài thủy tinh thường còn có loại thủy tinh chất lượng cao (rất trong; chịu được nóng, lạnh; bền; khó vỡ) dùng để làm chai, lọ trong phòng thí nghiệm, đồ dùng y tế, kính xây dựng, kính của máy ảnh, ống nhòm, ...</a:t>
            </a:r>
            <a:endParaRPr lang="en-US" sz="29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4488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7391400" cy="495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200" kern="10" spc="-3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CẢM ƠN CÁC THẦY GIÁO, CÔ GIÁO CÙNG CÁC EM ĐÃ THAM DƯ GIỜ HỌC </a:t>
            </a:r>
            <a:endParaRPr lang="en-US" sz="3200" kern="10" spc="-32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1447800" y="5334000"/>
            <a:ext cx="73152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B3E5D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thầy cô mạnh khoẻ - Chúc các em chăm ngoan, học giỏi!</a:t>
            </a:r>
            <a:endParaRPr lang="en-US" sz="3600" kern="10">
              <a:ln w="9525">
                <a:solidFill>
                  <a:srgbClr val="B3E5D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3797" name="Picture 5" descr="FSTV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7777">
            <a:off x="0" y="455613"/>
            <a:ext cx="19812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Dove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7777">
            <a:off x="0" y="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167"/>
          <p:cNvPicPr>
            <a:picLocks noChangeAspect="1" noChangeArrowheads="1" noCrop="1"/>
          </p:cNvPicPr>
          <p:nvPr/>
        </p:nvPicPr>
        <p:blipFill>
          <a:blip r:embed="rId4">
            <a:lum bright="36000"/>
          </a:blip>
          <a:srcRect/>
          <a:stretch>
            <a:fillRect/>
          </a:stretch>
        </p:blipFill>
        <p:spPr bwMode="auto">
          <a:xfrm rot="2040201">
            <a:off x="8382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9" descr="Dove-02-june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599614" flipV="1">
            <a:off x="7391400" y="0"/>
            <a:ext cx="10334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0" descr="Dove-02-june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42910" flipV="1">
            <a:off x="8099425" y="538163"/>
            <a:ext cx="1014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1" descr="9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" y="6248400"/>
            <a:ext cx="914400" cy="609600"/>
            <a:chOff x="-216" y="3820"/>
            <a:chExt cx="648" cy="281"/>
          </a:xfrm>
        </p:grpSpPr>
        <p:pic>
          <p:nvPicPr>
            <p:cNvPr id="33836" name="Picture 13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7" name="Picture 14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8" name="Picture 15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295400" y="6172200"/>
            <a:ext cx="944563" cy="685800"/>
            <a:chOff x="-216" y="3820"/>
            <a:chExt cx="648" cy="281"/>
          </a:xfrm>
        </p:grpSpPr>
        <p:pic>
          <p:nvPicPr>
            <p:cNvPr id="33833" name="Picture 17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4" name="Picture 18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5" name="Picture 19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362200" y="6172200"/>
            <a:ext cx="914400" cy="685800"/>
            <a:chOff x="-216" y="3820"/>
            <a:chExt cx="648" cy="281"/>
          </a:xfrm>
        </p:grpSpPr>
        <p:pic>
          <p:nvPicPr>
            <p:cNvPr id="33830" name="Picture 21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1" name="Picture 22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2" name="Picture 23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429000" y="6172200"/>
            <a:ext cx="838200" cy="685800"/>
            <a:chOff x="-216" y="3820"/>
            <a:chExt cx="648" cy="281"/>
          </a:xfrm>
        </p:grpSpPr>
        <p:pic>
          <p:nvPicPr>
            <p:cNvPr id="33827" name="Picture 25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8" name="Picture 26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9" name="Picture 27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267200" y="6126163"/>
            <a:ext cx="1028700" cy="731837"/>
            <a:chOff x="-216" y="3820"/>
            <a:chExt cx="648" cy="281"/>
          </a:xfrm>
        </p:grpSpPr>
        <p:pic>
          <p:nvPicPr>
            <p:cNvPr id="33824" name="Picture 29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5" name="Picture 30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6" name="Picture 31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410200" y="6126163"/>
            <a:ext cx="1028700" cy="731837"/>
            <a:chOff x="-216" y="3820"/>
            <a:chExt cx="648" cy="281"/>
          </a:xfrm>
        </p:grpSpPr>
        <p:pic>
          <p:nvPicPr>
            <p:cNvPr id="33821" name="Picture 33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2" name="Picture 34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3" name="Picture 35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477000" y="6126163"/>
            <a:ext cx="1028700" cy="731837"/>
            <a:chOff x="-216" y="3820"/>
            <a:chExt cx="648" cy="281"/>
          </a:xfrm>
        </p:grpSpPr>
        <p:pic>
          <p:nvPicPr>
            <p:cNvPr id="33818" name="Picture 37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9" name="Picture 38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0" name="Picture 39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7620000" y="6172200"/>
            <a:ext cx="754063" cy="685800"/>
            <a:chOff x="-216" y="3820"/>
            <a:chExt cx="648" cy="281"/>
          </a:xfrm>
        </p:grpSpPr>
        <p:pic>
          <p:nvPicPr>
            <p:cNvPr id="33815" name="Picture 41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6" name="Picture 42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7" name="Picture 43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8662988" y="6096000"/>
            <a:ext cx="481012" cy="762000"/>
            <a:chOff x="-216" y="3820"/>
            <a:chExt cx="648" cy="281"/>
          </a:xfrm>
        </p:grpSpPr>
        <p:pic>
          <p:nvPicPr>
            <p:cNvPr id="33812" name="Picture 45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3" name="Picture 46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4" name="Picture 47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  <p:bldP spid="501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b="1" dirty="0" err="1" smtClean="0">
                <a:latin typeface="HP001 5 hàng" pitchFamily="34" charset="0"/>
              </a:rPr>
              <a:t>Thứ</a:t>
            </a:r>
            <a:r>
              <a:rPr lang="en-US" sz="3700" b="1" dirty="0" smtClean="0">
                <a:latin typeface="HP001 5 hàng" pitchFamily="34" charset="0"/>
              </a:rPr>
              <a:t> </a:t>
            </a:r>
            <a:r>
              <a:rPr lang="en-US" sz="3700" b="1" dirty="0" err="1" smtClean="0">
                <a:latin typeface="HP001 5 hàng" pitchFamily="34" charset="0"/>
              </a:rPr>
              <a:t>ba</a:t>
            </a:r>
            <a:r>
              <a:rPr lang="en-US" sz="3700" b="1" dirty="0" smtClean="0">
                <a:latin typeface="HP001 5 hàng" pitchFamily="34" charset="0"/>
              </a:rPr>
              <a:t>, </a:t>
            </a:r>
            <a:r>
              <a:rPr lang="en-US" sz="3700" b="1" dirty="0" err="1" smtClean="0">
                <a:latin typeface="HP001 5 hàng" pitchFamily="34" charset="0"/>
              </a:rPr>
              <a:t>ngày</a:t>
            </a:r>
            <a:r>
              <a:rPr lang="en-US" sz="3700" b="1" dirty="0" smtClean="0">
                <a:latin typeface="HP001 5 hàng" pitchFamily="34" charset="0"/>
              </a:rPr>
              <a:t> 09 </a:t>
            </a:r>
            <a:r>
              <a:rPr lang="en-US" sz="3700" b="1" dirty="0" err="1" smtClean="0">
                <a:latin typeface="HP001 5 hàng" pitchFamily="34" charset="0"/>
              </a:rPr>
              <a:t>tháng</a:t>
            </a:r>
            <a:r>
              <a:rPr lang="en-US" sz="3700" b="1" dirty="0" smtClean="0">
                <a:latin typeface="HP001 5 hàng" pitchFamily="34" charset="0"/>
              </a:rPr>
              <a:t> 12 </a:t>
            </a:r>
            <a:r>
              <a:rPr lang="en-US" sz="3700" b="1" dirty="0" err="1" smtClean="0">
                <a:latin typeface="HP001 5 hàng" pitchFamily="34" charset="0"/>
              </a:rPr>
              <a:t>năm</a:t>
            </a:r>
            <a:r>
              <a:rPr lang="en-US" sz="3700" b="1" dirty="0" smtClean="0">
                <a:latin typeface="HP001 5 hàng" pitchFamily="34" charset="0"/>
              </a:rPr>
              <a:t> 2014</a:t>
            </a:r>
            <a:br>
              <a:rPr lang="en-US" sz="3700" b="1" dirty="0" smtClean="0">
                <a:latin typeface="HP001 5 hàng" pitchFamily="34" charset="0"/>
              </a:rPr>
            </a:br>
            <a:r>
              <a:rPr lang="en-US" sz="3700" b="1" u="sng" dirty="0" err="1" smtClean="0">
                <a:latin typeface="HP001 5 hàng" pitchFamily="34" charset="0"/>
              </a:rPr>
              <a:t>Khoa</a:t>
            </a:r>
            <a:r>
              <a:rPr lang="en-US" sz="3700" b="1" u="sng" dirty="0" smtClean="0">
                <a:latin typeface="HP001 5 hàng" pitchFamily="34" charset="0"/>
              </a:rPr>
              <a:t> </a:t>
            </a:r>
            <a:r>
              <a:rPr lang="en-US" sz="3700" b="1" u="sng" dirty="0" err="1" smtClean="0">
                <a:latin typeface="HP001 5 hàng" pitchFamily="34" charset="0"/>
              </a:rPr>
              <a:t>học</a:t>
            </a:r>
            <a:endParaRPr lang="en-US" sz="3700" b="1" dirty="0">
              <a:latin typeface="HP001 5 hàng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295400"/>
            <a:ext cx="8229600" cy="53340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0574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82500" lnSpcReduction="10000"/>
          </a:bodyPr>
          <a:lstStyle/>
          <a:p>
            <a:pPr lvl="0">
              <a:spcBef>
                <a:spcPct val="0"/>
              </a:spcBef>
            </a:pPr>
            <a:r>
              <a:rPr lang="nl-NL" sz="4000" u="sng" dirty="0" smtClean="0"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 Liên 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hệ thực tế và trả lời câu hỏi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2667000"/>
            <a:ext cx="8229600" cy="12954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Quan sát các hình ở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SGK, trang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60 và dựa vào hiểu biết của mình để kể tên một số đồ dùng được làm bằng thủy tinh.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6002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82500" lnSpcReduction="10000"/>
          </a:bodyPr>
          <a:lstStyle/>
          <a:p>
            <a:pPr lvl="0">
              <a:spcBef>
                <a:spcPct val="0"/>
              </a:spcBef>
            </a:pPr>
            <a:r>
              <a:rPr lang="nl-NL" sz="4000" u="sng" dirty="0" smtClean="0"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Liên </a:t>
            </a:r>
            <a:r>
              <a:rPr lang="nl-NL" sz="4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hệ thực tế và trả lời câu hỏi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lvl="0">
              <a:spcBef>
                <a:spcPct val="0"/>
              </a:spcBef>
            </a:pP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Một số đồ dùng được làm bằng thủy tinh</a:t>
            </a:r>
            <a:endParaRPr kumimoji="0" lang="en-US" sz="37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b="1" dirty="0" err="1" smtClean="0">
                <a:latin typeface="HP001 5 hàng" pitchFamily="34" charset="0"/>
              </a:rPr>
              <a:t>Thứ</a:t>
            </a:r>
            <a:r>
              <a:rPr lang="en-US" sz="3700" b="1" dirty="0" smtClean="0">
                <a:latin typeface="HP001 5 hàng" pitchFamily="34" charset="0"/>
              </a:rPr>
              <a:t> </a:t>
            </a:r>
            <a:r>
              <a:rPr lang="en-US" sz="3700" b="1" dirty="0" err="1" smtClean="0">
                <a:latin typeface="HP001 5 hàng" pitchFamily="34" charset="0"/>
              </a:rPr>
              <a:t>ba</a:t>
            </a:r>
            <a:r>
              <a:rPr lang="en-US" sz="3700" b="1" dirty="0" smtClean="0">
                <a:latin typeface="HP001 5 hàng" pitchFamily="34" charset="0"/>
              </a:rPr>
              <a:t>, </a:t>
            </a:r>
            <a:r>
              <a:rPr lang="en-US" sz="3700" b="1" dirty="0" err="1" smtClean="0">
                <a:latin typeface="HP001 5 hàng" pitchFamily="34" charset="0"/>
              </a:rPr>
              <a:t>ngày</a:t>
            </a:r>
            <a:r>
              <a:rPr lang="en-US" sz="3700" b="1" dirty="0" smtClean="0">
                <a:latin typeface="HP001 5 hàng" pitchFamily="34" charset="0"/>
              </a:rPr>
              <a:t> 09 </a:t>
            </a:r>
            <a:r>
              <a:rPr lang="en-US" sz="3700" b="1" dirty="0" err="1" smtClean="0">
                <a:latin typeface="HP001 5 hàng" pitchFamily="34" charset="0"/>
              </a:rPr>
              <a:t>tháng</a:t>
            </a:r>
            <a:r>
              <a:rPr lang="en-US" sz="3700" b="1" dirty="0" smtClean="0">
                <a:latin typeface="HP001 5 hàng" pitchFamily="34" charset="0"/>
              </a:rPr>
              <a:t> 12 </a:t>
            </a:r>
            <a:r>
              <a:rPr lang="en-US" sz="3700" b="1" dirty="0" err="1" smtClean="0">
                <a:latin typeface="HP001 5 hàng" pitchFamily="34" charset="0"/>
              </a:rPr>
              <a:t>năm</a:t>
            </a:r>
            <a:r>
              <a:rPr lang="en-US" sz="3700" b="1" dirty="0" smtClean="0">
                <a:latin typeface="HP001 5 hàng" pitchFamily="34" charset="0"/>
              </a:rPr>
              <a:t> 2014</a:t>
            </a:r>
            <a:br>
              <a:rPr lang="en-US" sz="3700" b="1" dirty="0" smtClean="0">
                <a:latin typeface="HP001 5 hàng" pitchFamily="34" charset="0"/>
              </a:rPr>
            </a:br>
            <a:r>
              <a:rPr lang="en-US" sz="3700" b="1" u="sng" dirty="0" err="1" smtClean="0">
                <a:latin typeface="HP001 5 hàng" pitchFamily="34" charset="0"/>
              </a:rPr>
              <a:t>Khoa</a:t>
            </a:r>
            <a:r>
              <a:rPr lang="en-US" sz="3700" b="1" u="sng" dirty="0" smtClean="0">
                <a:latin typeface="HP001 5 hàng" pitchFamily="34" charset="0"/>
              </a:rPr>
              <a:t> </a:t>
            </a:r>
            <a:r>
              <a:rPr lang="en-US" sz="3700" b="1" u="sng" dirty="0" err="1" smtClean="0">
                <a:latin typeface="HP001 5 hàng" pitchFamily="34" charset="0"/>
              </a:rPr>
              <a:t>học</a:t>
            </a:r>
            <a:endParaRPr lang="en-US" sz="3700" b="1" dirty="0">
              <a:latin typeface="HP001 5 hàng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43000"/>
            <a:ext cx="8229600" cy="53340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1" descr="LH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89560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DSC0134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8956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CH0J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8956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Trang60.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765675"/>
            <a:ext cx="3581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2" descr="florenceflaskthreecolorty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47244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3" descr="CAW99P4V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2895600"/>
            <a:ext cx="1682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4" descr="CAMFG0X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2895600"/>
            <a:ext cx="16795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5" descr="494331f8_pha lê vẻ đẹp thanh ta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7200" y="48006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6" descr="cua_luoi_chong_muoi_tu_cuon_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33600" y="48006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6002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3500" u="sng" dirty="0" smtClean="0"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nl-NL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Liên </a:t>
            </a:r>
            <a:r>
              <a:rPr lang="nl-NL" sz="35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hệ thực tế và trả lời câu hỏi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b="1" dirty="0" err="1" smtClean="0">
                <a:latin typeface="HP001 5 hàng" pitchFamily="34" charset="0"/>
              </a:rPr>
              <a:t>Thứ</a:t>
            </a:r>
            <a:r>
              <a:rPr lang="en-US" sz="3700" b="1" dirty="0" smtClean="0">
                <a:latin typeface="HP001 5 hàng" pitchFamily="34" charset="0"/>
              </a:rPr>
              <a:t> </a:t>
            </a:r>
            <a:r>
              <a:rPr lang="en-US" sz="3700" b="1" dirty="0" err="1" smtClean="0">
                <a:latin typeface="HP001 5 hàng" pitchFamily="34" charset="0"/>
              </a:rPr>
              <a:t>ba</a:t>
            </a:r>
            <a:r>
              <a:rPr lang="en-US" sz="3700" b="1" dirty="0" smtClean="0">
                <a:latin typeface="HP001 5 hàng" pitchFamily="34" charset="0"/>
              </a:rPr>
              <a:t>, </a:t>
            </a:r>
            <a:r>
              <a:rPr lang="en-US" sz="3700" b="1" dirty="0" err="1" smtClean="0">
                <a:latin typeface="HP001 5 hàng" pitchFamily="34" charset="0"/>
              </a:rPr>
              <a:t>ngày</a:t>
            </a:r>
            <a:r>
              <a:rPr lang="en-US" sz="3700" b="1" dirty="0" smtClean="0">
                <a:latin typeface="HP001 5 hàng" pitchFamily="34" charset="0"/>
              </a:rPr>
              <a:t> 09 </a:t>
            </a:r>
            <a:r>
              <a:rPr lang="en-US" sz="3700" b="1" dirty="0" err="1" smtClean="0">
                <a:latin typeface="HP001 5 hàng" pitchFamily="34" charset="0"/>
              </a:rPr>
              <a:t>tháng</a:t>
            </a:r>
            <a:r>
              <a:rPr lang="en-US" sz="3700" b="1" dirty="0" smtClean="0">
                <a:latin typeface="HP001 5 hàng" pitchFamily="34" charset="0"/>
              </a:rPr>
              <a:t> 12 </a:t>
            </a:r>
            <a:r>
              <a:rPr lang="en-US" sz="3700" b="1" dirty="0" err="1" smtClean="0">
                <a:latin typeface="HP001 5 hàng" pitchFamily="34" charset="0"/>
              </a:rPr>
              <a:t>năm</a:t>
            </a:r>
            <a:r>
              <a:rPr lang="en-US" sz="3700" b="1" dirty="0" smtClean="0">
                <a:latin typeface="HP001 5 hàng" pitchFamily="34" charset="0"/>
              </a:rPr>
              <a:t> 2014</a:t>
            </a:r>
            <a:br>
              <a:rPr lang="en-US" sz="3700" b="1" dirty="0" smtClean="0">
                <a:latin typeface="HP001 5 hàng" pitchFamily="34" charset="0"/>
              </a:rPr>
            </a:br>
            <a:r>
              <a:rPr lang="en-US" sz="3700" b="1" u="sng" dirty="0" err="1" smtClean="0">
                <a:latin typeface="HP001 5 hàng" pitchFamily="34" charset="0"/>
              </a:rPr>
              <a:t>Khoa</a:t>
            </a:r>
            <a:r>
              <a:rPr lang="en-US" sz="3700" b="1" u="sng" dirty="0" smtClean="0">
                <a:latin typeface="HP001 5 hàng" pitchFamily="34" charset="0"/>
              </a:rPr>
              <a:t> </a:t>
            </a:r>
            <a:r>
              <a:rPr lang="en-US" sz="3700" b="1" u="sng" dirty="0" err="1" smtClean="0">
                <a:latin typeface="HP001 5 hàng" pitchFamily="34" charset="0"/>
              </a:rPr>
              <a:t>học</a:t>
            </a:r>
            <a:endParaRPr lang="en-US" sz="3700" b="1" dirty="0">
              <a:latin typeface="HP001 5 hàng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43000"/>
            <a:ext cx="8229600" cy="53340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3500" dirty="0" smtClean="0">
                <a:latin typeface="Times New Roman" pitchFamily="18" charset="0"/>
                <a:cs typeface="Times New Roman" pitchFamily="18" charset="0"/>
              </a:rPr>
              <a:t>Một số đồ dùng được làm bằng </a:t>
            </a:r>
            <a:r>
              <a:rPr lang="nl-NL" sz="3500" smtClean="0">
                <a:latin typeface="Times New Roman" pitchFamily="18" charset="0"/>
                <a:cs typeface="Times New Roman" pitchFamily="18" charset="0"/>
              </a:rPr>
              <a:t>thủy tinh:</a:t>
            </a: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6670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lvl="0">
              <a:spcBef>
                <a:spcPct val="0"/>
              </a:spcBef>
            </a:pPr>
            <a:r>
              <a:rPr lang="nl-NL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Cốc, bóng đèn, mắt kính, kính cửa sổ, chai, lọ, tô, chén, ...</a:t>
            </a: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3276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nl-NL" sz="2500" u="sng" dirty="0" smtClean="0">
                <a:latin typeface="Times New Roman" pitchFamily="18" charset="0"/>
                <a:cs typeface="Times New Roman" pitchFamily="18" charset="0"/>
              </a:rPr>
              <a:t>Hoạt động 2:</a:t>
            </a:r>
            <a:r>
              <a:rPr lang="nl-NL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Thực hành tìm hiểu tính chất của thủy tinh thường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9624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 tinh thường có những tính chất gì?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495300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u="sng" dirty="0" smtClean="0">
                <a:latin typeface="Times New Roman" pitchFamily="18" charset="0"/>
                <a:cs typeface="Times New Roman" pitchFamily="18" charset="0"/>
              </a:rPr>
              <a:t>Làm việc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Ghi vào phiếu học tập (Mục 1: Điều các em nghĩ) những hiểu biết ban đầu của mình về tính chất của thủy tinh.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6002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3500" u="sng" dirty="0" smtClean="0"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nl-NL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Liên </a:t>
            </a:r>
            <a:r>
              <a:rPr lang="nl-NL" sz="35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hệ thực tế và trả lời câu hỏi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b="1" dirty="0" err="1" smtClean="0">
                <a:latin typeface="HP001 5 hàng" pitchFamily="34" charset="0"/>
              </a:rPr>
              <a:t>Thứ</a:t>
            </a:r>
            <a:r>
              <a:rPr lang="en-US" sz="3700" b="1" dirty="0" smtClean="0">
                <a:latin typeface="HP001 5 hàng" pitchFamily="34" charset="0"/>
              </a:rPr>
              <a:t> </a:t>
            </a:r>
            <a:r>
              <a:rPr lang="en-US" sz="3700" b="1" dirty="0" err="1" smtClean="0">
                <a:latin typeface="HP001 5 hàng" pitchFamily="34" charset="0"/>
              </a:rPr>
              <a:t>ba</a:t>
            </a:r>
            <a:r>
              <a:rPr lang="en-US" sz="3700" b="1" dirty="0" smtClean="0">
                <a:latin typeface="HP001 5 hàng" pitchFamily="34" charset="0"/>
              </a:rPr>
              <a:t>, </a:t>
            </a:r>
            <a:r>
              <a:rPr lang="en-US" sz="3700" b="1" dirty="0" err="1" smtClean="0">
                <a:latin typeface="HP001 5 hàng" pitchFamily="34" charset="0"/>
              </a:rPr>
              <a:t>ngày</a:t>
            </a:r>
            <a:r>
              <a:rPr lang="en-US" sz="3700" b="1" dirty="0" smtClean="0">
                <a:latin typeface="HP001 5 hàng" pitchFamily="34" charset="0"/>
              </a:rPr>
              <a:t> 09 </a:t>
            </a:r>
            <a:r>
              <a:rPr lang="en-US" sz="3700" b="1" dirty="0" err="1" smtClean="0">
                <a:latin typeface="HP001 5 hàng" pitchFamily="34" charset="0"/>
              </a:rPr>
              <a:t>tháng</a:t>
            </a:r>
            <a:r>
              <a:rPr lang="en-US" sz="3700" b="1" dirty="0" smtClean="0">
                <a:latin typeface="HP001 5 hàng" pitchFamily="34" charset="0"/>
              </a:rPr>
              <a:t> 12 </a:t>
            </a:r>
            <a:r>
              <a:rPr lang="en-US" sz="3700" b="1" dirty="0" err="1" smtClean="0">
                <a:latin typeface="HP001 5 hàng" pitchFamily="34" charset="0"/>
              </a:rPr>
              <a:t>năm</a:t>
            </a:r>
            <a:r>
              <a:rPr lang="en-US" sz="3700" b="1" dirty="0" smtClean="0">
                <a:latin typeface="HP001 5 hàng" pitchFamily="34" charset="0"/>
              </a:rPr>
              <a:t> 2014</a:t>
            </a:r>
            <a:br>
              <a:rPr lang="en-US" sz="3700" b="1" dirty="0" smtClean="0">
                <a:latin typeface="HP001 5 hàng" pitchFamily="34" charset="0"/>
              </a:rPr>
            </a:br>
            <a:r>
              <a:rPr lang="en-US" sz="3700" b="1" u="sng" dirty="0" err="1" smtClean="0">
                <a:latin typeface="HP001 5 hàng" pitchFamily="34" charset="0"/>
              </a:rPr>
              <a:t>Khoa</a:t>
            </a:r>
            <a:r>
              <a:rPr lang="en-US" sz="3700" b="1" u="sng" dirty="0" smtClean="0">
                <a:latin typeface="HP001 5 hàng" pitchFamily="34" charset="0"/>
              </a:rPr>
              <a:t> </a:t>
            </a:r>
            <a:r>
              <a:rPr lang="en-US" sz="3700" b="1" u="sng" dirty="0" err="1" smtClean="0">
                <a:latin typeface="HP001 5 hàng" pitchFamily="34" charset="0"/>
              </a:rPr>
              <a:t>học</a:t>
            </a:r>
            <a:endParaRPr lang="en-US" sz="3700" b="1" dirty="0">
              <a:latin typeface="HP001 5 hàng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43000"/>
            <a:ext cx="8229600" cy="53340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3500" dirty="0" smtClean="0">
                <a:latin typeface="Times New Roman" pitchFamily="18" charset="0"/>
                <a:cs typeface="Times New Roman" pitchFamily="18" charset="0"/>
              </a:rPr>
              <a:t>Một số đồ dùng được làm bằng thủy tinh</a:t>
            </a: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6670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lvl="0">
              <a:spcBef>
                <a:spcPct val="0"/>
              </a:spcBef>
            </a:pPr>
            <a:r>
              <a:rPr lang="nl-NL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Cốc, bóng đèn, mắt kính, kính cửa, chai, lọ, tô, chén, ...</a:t>
            </a: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3276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nl-NL" sz="2500" u="sng" dirty="0" smtClean="0">
                <a:latin typeface="Times New Roman" pitchFamily="18" charset="0"/>
                <a:cs typeface="Times New Roman" pitchFamily="18" charset="0"/>
              </a:rPr>
              <a:t>Hoạt động 2:</a:t>
            </a:r>
            <a:r>
              <a:rPr lang="nl-NL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Thực hành tìm hiểu tính chất của thủy tinh thường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9624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4495800"/>
            <a:ext cx="8915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181600"/>
            <a:ext cx="91470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ban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6002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3500" u="sng" dirty="0" smtClean="0"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nl-NL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Liên </a:t>
            </a:r>
            <a:r>
              <a:rPr lang="nl-NL" sz="35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hệ thực tế và trả lời câu hỏi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b="1" dirty="0" err="1" smtClean="0">
                <a:latin typeface="HP001 5 hàng" pitchFamily="34" charset="0"/>
              </a:rPr>
              <a:t>Thứ</a:t>
            </a:r>
            <a:r>
              <a:rPr lang="en-US" sz="3700" b="1" dirty="0" smtClean="0">
                <a:latin typeface="HP001 5 hàng" pitchFamily="34" charset="0"/>
              </a:rPr>
              <a:t> </a:t>
            </a:r>
            <a:r>
              <a:rPr lang="en-US" sz="3700" b="1" dirty="0" err="1" smtClean="0">
                <a:latin typeface="HP001 5 hàng" pitchFamily="34" charset="0"/>
              </a:rPr>
              <a:t>ba</a:t>
            </a:r>
            <a:r>
              <a:rPr lang="en-US" sz="3700" b="1" dirty="0" smtClean="0">
                <a:latin typeface="HP001 5 hàng" pitchFamily="34" charset="0"/>
              </a:rPr>
              <a:t>, </a:t>
            </a:r>
            <a:r>
              <a:rPr lang="en-US" sz="3700" b="1" dirty="0" err="1" smtClean="0">
                <a:latin typeface="HP001 5 hàng" pitchFamily="34" charset="0"/>
              </a:rPr>
              <a:t>ngày</a:t>
            </a:r>
            <a:r>
              <a:rPr lang="en-US" sz="3700" b="1" dirty="0" smtClean="0">
                <a:latin typeface="HP001 5 hàng" pitchFamily="34" charset="0"/>
              </a:rPr>
              <a:t> 09 </a:t>
            </a:r>
            <a:r>
              <a:rPr lang="en-US" sz="3700" b="1" dirty="0" err="1" smtClean="0">
                <a:latin typeface="HP001 5 hàng" pitchFamily="34" charset="0"/>
              </a:rPr>
              <a:t>tháng</a:t>
            </a:r>
            <a:r>
              <a:rPr lang="en-US" sz="3700" b="1" dirty="0" smtClean="0">
                <a:latin typeface="HP001 5 hàng" pitchFamily="34" charset="0"/>
              </a:rPr>
              <a:t> 12 </a:t>
            </a:r>
            <a:r>
              <a:rPr lang="en-US" sz="3700" b="1" dirty="0" err="1" smtClean="0">
                <a:latin typeface="HP001 5 hàng" pitchFamily="34" charset="0"/>
              </a:rPr>
              <a:t>năm</a:t>
            </a:r>
            <a:r>
              <a:rPr lang="en-US" sz="3700" b="1" dirty="0" smtClean="0">
                <a:latin typeface="HP001 5 hàng" pitchFamily="34" charset="0"/>
              </a:rPr>
              <a:t> 2014</a:t>
            </a:r>
            <a:br>
              <a:rPr lang="en-US" sz="3700" b="1" dirty="0" smtClean="0">
                <a:latin typeface="HP001 5 hàng" pitchFamily="34" charset="0"/>
              </a:rPr>
            </a:br>
            <a:r>
              <a:rPr lang="en-US" sz="3700" b="1" u="sng" dirty="0" err="1" smtClean="0">
                <a:latin typeface="HP001 5 hàng" pitchFamily="34" charset="0"/>
              </a:rPr>
              <a:t>Khoa</a:t>
            </a:r>
            <a:r>
              <a:rPr lang="en-US" sz="3700" b="1" u="sng" dirty="0" smtClean="0">
                <a:latin typeface="HP001 5 hàng" pitchFamily="34" charset="0"/>
              </a:rPr>
              <a:t> </a:t>
            </a:r>
            <a:r>
              <a:rPr lang="en-US" sz="3700" b="1" u="sng" dirty="0" err="1" smtClean="0">
                <a:latin typeface="HP001 5 hàng" pitchFamily="34" charset="0"/>
              </a:rPr>
              <a:t>học</a:t>
            </a:r>
            <a:endParaRPr lang="en-US" sz="3700" b="1" dirty="0">
              <a:latin typeface="HP001 5 hàng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43000"/>
            <a:ext cx="8229600" cy="53340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133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3500" dirty="0" smtClean="0">
                <a:latin typeface="Times New Roman" pitchFamily="18" charset="0"/>
                <a:cs typeface="Times New Roman" pitchFamily="18" charset="0"/>
              </a:rPr>
              <a:t>Một số đồ dùng được làm bằng thủy tinh</a:t>
            </a: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514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lvl="0">
              <a:spcBef>
                <a:spcPct val="0"/>
              </a:spcBef>
            </a:pPr>
            <a:r>
              <a:rPr lang="nl-NL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Cốc, bóng đèn, mắt kính, kính cửa, chai, lọ, tô, chén, ...</a:t>
            </a: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30480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500" u="sng" dirty="0" smtClean="0">
                <a:latin typeface="Times New Roman" pitchFamily="18" charset="0"/>
                <a:cs typeface="Times New Roman" pitchFamily="18" charset="0"/>
              </a:rPr>
              <a:t>Hoạt động 2:</a:t>
            </a:r>
            <a:r>
              <a:rPr lang="nl-NL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Thực hành tìm hiểu tính chất của thủy tinh thường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6576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41148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" y="4419600"/>
            <a:ext cx="7641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51054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164134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suốt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gỉ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vi-V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 tinh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cứng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mềm</a:t>
            </a:r>
            <a:r>
              <a:rPr kumimoji="0" lang="vi-V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dễ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vỡ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</a:t>
            </a:r>
            <a:r>
              <a:rPr lang="en-US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lang="en-US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cháy</a:t>
            </a:r>
            <a:r>
              <a:rPr lang="en-US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vi-V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 tinh có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hút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ẩm</a:t>
            </a:r>
            <a:r>
              <a:rPr kumimoji="0" lang="vi-V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không?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Thủy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a-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xít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mòn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endParaRPr kumimoji="0" lang="vi-VN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6002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3500" u="sng" dirty="0" smtClean="0"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nl-NL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Liên </a:t>
            </a:r>
            <a:r>
              <a:rPr lang="nl-NL" sz="35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hệ thực tế và trả lời câu hỏi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b="1" dirty="0" err="1" smtClean="0">
                <a:latin typeface="HP001 5 hàng" pitchFamily="34" charset="0"/>
              </a:rPr>
              <a:t>Thứ</a:t>
            </a:r>
            <a:r>
              <a:rPr lang="en-US" sz="3700" b="1" dirty="0" smtClean="0">
                <a:latin typeface="HP001 5 hàng" pitchFamily="34" charset="0"/>
              </a:rPr>
              <a:t> </a:t>
            </a:r>
            <a:r>
              <a:rPr lang="en-US" sz="3700" b="1" dirty="0" err="1" smtClean="0">
                <a:latin typeface="HP001 5 hàng" pitchFamily="34" charset="0"/>
              </a:rPr>
              <a:t>ba</a:t>
            </a:r>
            <a:r>
              <a:rPr lang="en-US" sz="3700" b="1" dirty="0" smtClean="0">
                <a:latin typeface="HP001 5 hàng" pitchFamily="34" charset="0"/>
              </a:rPr>
              <a:t>, </a:t>
            </a:r>
            <a:r>
              <a:rPr lang="en-US" sz="3700" b="1" dirty="0" err="1" smtClean="0">
                <a:latin typeface="HP001 5 hàng" pitchFamily="34" charset="0"/>
              </a:rPr>
              <a:t>ngày</a:t>
            </a:r>
            <a:r>
              <a:rPr lang="en-US" sz="3700" b="1" dirty="0" smtClean="0">
                <a:latin typeface="HP001 5 hàng" pitchFamily="34" charset="0"/>
              </a:rPr>
              <a:t> 09 </a:t>
            </a:r>
            <a:r>
              <a:rPr lang="en-US" sz="3700" b="1" dirty="0" err="1" smtClean="0">
                <a:latin typeface="HP001 5 hàng" pitchFamily="34" charset="0"/>
              </a:rPr>
              <a:t>tháng</a:t>
            </a:r>
            <a:r>
              <a:rPr lang="en-US" sz="3700" b="1" dirty="0" smtClean="0">
                <a:latin typeface="HP001 5 hàng" pitchFamily="34" charset="0"/>
              </a:rPr>
              <a:t> 12 </a:t>
            </a:r>
            <a:r>
              <a:rPr lang="en-US" sz="3700" b="1" dirty="0" err="1" smtClean="0">
                <a:latin typeface="HP001 5 hàng" pitchFamily="34" charset="0"/>
              </a:rPr>
              <a:t>năm</a:t>
            </a:r>
            <a:r>
              <a:rPr lang="en-US" sz="3700" b="1" dirty="0" smtClean="0">
                <a:latin typeface="HP001 5 hàng" pitchFamily="34" charset="0"/>
              </a:rPr>
              <a:t> 2014</a:t>
            </a:r>
            <a:br>
              <a:rPr lang="en-US" sz="3700" b="1" dirty="0" smtClean="0">
                <a:latin typeface="HP001 5 hàng" pitchFamily="34" charset="0"/>
              </a:rPr>
            </a:br>
            <a:r>
              <a:rPr lang="en-US" sz="3700" b="1" u="sng" dirty="0" err="1" smtClean="0">
                <a:latin typeface="HP001 5 hàng" pitchFamily="34" charset="0"/>
              </a:rPr>
              <a:t>Khoa</a:t>
            </a:r>
            <a:r>
              <a:rPr lang="en-US" sz="3700" b="1" u="sng" dirty="0" smtClean="0">
                <a:latin typeface="HP001 5 hàng" pitchFamily="34" charset="0"/>
              </a:rPr>
              <a:t> </a:t>
            </a:r>
            <a:r>
              <a:rPr lang="en-US" sz="3700" b="1" u="sng" dirty="0" err="1" smtClean="0">
                <a:latin typeface="HP001 5 hàng" pitchFamily="34" charset="0"/>
              </a:rPr>
              <a:t>học</a:t>
            </a:r>
            <a:endParaRPr lang="en-US" sz="3700" b="1" dirty="0">
              <a:latin typeface="HP001 5 hàng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43000"/>
            <a:ext cx="8229600" cy="53340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133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3500" dirty="0" smtClean="0">
                <a:latin typeface="Times New Roman" pitchFamily="18" charset="0"/>
                <a:cs typeface="Times New Roman" pitchFamily="18" charset="0"/>
              </a:rPr>
              <a:t>Một số đồ dùng được làm bằng thủy tinh</a:t>
            </a: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514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lvl="0">
              <a:spcBef>
                <a:spcPct val="0"/>
              </a:spcBef>
            </a:pPr>
            <a:r>
              <a:rPr lang="nl-NL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Cốc, bóng đèn, mắt kính, kính cửa, chai, lọ, tô, chén, ...</a:t>
            </a: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30480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500" u="sng" dirty="0" smtClean="0">
                <a:latin typeface="Times New Roman" pitchFamily="18" charset="0"/>
                <a:cs typeface="Times New Roman" pitchFamily="18" charset="0"/>
              </a:rPr>
              <a:t>Hoạt động 2:</a:t>
            </a:r>
            <a:r>
              <a:rPr lang="nl-NL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Thực hành tìm hiểu tính chất của thủy tinh thường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6576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40386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" y="4343400"/>
            <a:ext cx="7641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9530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6002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3500" u="sng" dirty="0" smtClean="0"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nl-NL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Liên </a:t>
            </a:r>
            <a:r>
              <a:rPr lang="nl-NL" sz="35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hệ thực tế và trả lời câu hỏi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b="1" dirty="0" err="1" smtClean="0">
                <a:latin typeface="HP001 5 hàng" pitchFamily="34" charset="0"/>
              </a:rPr>
              <a:t>Thứ</a:t>
            </a:r>
            <a:r>
              <a:rPr lang="en-US" sz="3700" b="1" dirty="0" smtClean="0">
                <a:latin typeface="HP001 5 hàng" pitchFamily="34" charset="0"/>
              </a:rPr>
              <a:t> </a:t>
            </a:r>
            <a:r>
              <a:rPr lang="en-US" sz="3700" b="1" dirty="0" err="1" smtClean="0">
                <a:latin typeface="HP001 5 hàng" pitchFamily="34" charset="0"/>
              </a:rPr>
              <a:t>ba</a:t>
            </a:r>
            <a:r>
              <a:rPr lang="en-US" sz="3700" b="1" dirty="0" smtClean="0">
                <a:latin typeface="HP001 5 hàng" pitchFamily="34" charset="0"/>
              </a:rPr>
              <a:t>, </a:t>
            </a:r>
            <a:r>
              <a:rPr lang="en-US" sz="3700" b="1" dirty="0" err="1" smtClean="0">
                <a:latin typeface="HP001 5 hàng" pitchFamily="34" charset="0"/>
              </a:rPr>
              <a:t>ngày</a:t>
            </a:r>
            <a:r>
              <a:rPr lang="en-US" sz="3700" b="1" dirty="0" smtClean="0">
                <a:latin typeface="HP001 5 hàng" pitchFamily="34" charset="0"/>
              </a:rPr>
              <a:t> 09 </a:t>
            </a:r>
            <a:r>
              <a:rPr lang="en-US" sz="3700" b="1" dirty="0" err="1" smtClean="0">
                <a:latin typeface="HP001 5 hàng" pitchFamily="34" charset="0"/>
              </a:rPr>
              <a:t>tháng</a:t>
            </a:r>
            <a:r>
              <a:rPr lang="en-US" sz="3700" b="1" dirty="0" smtClean="0">
                <a:latin typeface="HP001 5 hàng" pitchFamily="34" charset="0"/>
              </a:rPr>
              <a:t> 12 </a:t>
            </a:r>
            <a:r>
              <a:rPr lang="en-US" sz="3700" b="1" dirty="0" err="1" smtClean="0">
                <a:latin typeface="HP001 5 hàng" pitchFamily="34" charset="0"/>
              </a:rPr>
              <a:t>năm</a:t>
            </a:r>
            <a:r>
              <a:rPr lang="en-US" sz="3700" b="1" dirty="0" smtClean="0">
                <a:latin typeface="HP001 5 hàng" pitchFamily="34" charset="0"/>
              </a:rPr>
              <a:t> 2014</a:t>
            </a:r>
            <a:br>
              <a:rPr lang="en-US" sz="3700" b="1" dirty="0" smtClean="0">
                <a:latin typeface="HP001 5 hàng" pitchFamily="34" charset="0"/>
              </a:rPr>
            </a:br>
            <a:r>
              <a:rPr lang="en-US" sz="3700" b="1" u="sng" dirty="0" err="1" smtClean="0">
                <a:latin typeface="HP001 5 hàng" pitchFamily="34" charset="0"/>
              </a:rPr>
              <a:t>Khoa</a:t>
            </a:r>
            <a:r>
              <a:rPr lang="en-US" sz="3700" b="1" u="sng" dirty="0" smtClean="0">
                <a:latin typeface="HP001 5 hàng" pitchFamily="34" charset="0"/>
              </a:rPr>
              <a:t> </a:t>
            </a:r>
            <a:r>
              <a:rPr lang="en-US" sz="3700" b="1" u="sng" dirty="0" err="1" smtClean="0">
                <a:latin typeface="HP001 5 hàng" pitchFamily="34" charset="0"/>
              </a:rPr>
              <a:t>học</a:t>
            </a:r>
            <a:endParaRPr lang="en-US" sz="3700" b="1" dirty="0">
              <a:latin typeface="HP001 5 hàng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43000"/>
            <a:ext cx="8229600" cy="53340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133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3500" dirty="0" smtClean="0">
                <a:latin typeface="Times New Roman" pitchFamily="18" charset="0"/>
                <a:cs typeface="Times New Roman" pitchFamily="18" charset="0"/>
              </a:rPr>
              <a:t>Một số đồ dùng được làm bằng thủy tinh</a:t>
            </a: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514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lvl="0">
              <a:spcBef>
                <a:spcPct val="0"/>
              </a:spcBef>
            </a:pPr>
            <a:r>
              <a:rPr lang="nl-NL" sz="3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Cốc, bóng đèn, mắt kính, kính cửa, chai, lọ, tô, chén, ...</a:t>
            </a: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2971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500" u="sng" dirty="0" smtClean="0">
                <a:latin typeface="Times New Roman" pitchFamily="18" charset="0"/>
                <a:cs typeface="Times New Roman" pitchFamily="18" charset="0"/>
              </a:rPr>
              <a:t>Hoạt động 2:</a:t>
            </a:r>
            <a:r>
              <a:rPr lang="nl-NL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Thực hành tìm hiểu tính chất của thủy tinh thường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36576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40386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419" y="4415135"/>
            <a:ext cx="5157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tòi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76200" y="48006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4864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1587</Words>
  <Application>Microsoft Office PowerPoint</Application>
  <PresentationFormat>On-screen Show (4:3)</PresentationFormat>
  <Paragraphs>153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Thứ ba, ngày 09 tháng 12 năm 2014 Khoa học</vt:lpstr>
      <vt:lpstr>Thứ ba, ngày 09 tháng 12 năm 2014 Khoa học</vt:lpstr>
      <vt:lpstr>Thứ ba, ngày 09 tháng 12 năm 2014 Khoa học</vt:lpstr>
      <vt:lpstr>Thứ ba, ngày 09 tháng 12 năm 2014 Khoa học</vt:lpstr>
      <vt:lpstr>Thứ ba, ngày 09 tháng 12 năm 2014 Khoa học</vt:lpstr>
      <vt:lpstr>Slide 7</vt:lpstr>
      <vt:lpstr>Thứ ba, ngày 09 tháng 12 năm 2014 Khoa học</vt:lpstr>
      <vt:lpstr>Thứ ba, ngày 09 tháng 12 năm 2014 Khoa học</vt:lpstr>
      <vt:lpstr>Thứ ba, ngày 09 tháng 12 năm 2014 Khoa học</vt:lpstr>
      <vt:lpstr>Thứ ba, ngày 09 tháng 12 năm 2014 Khoa học</vt:lpstr>
      <vt:lpstr>Thứ ba, ngày 09 tháng 12 năm 2014 Khoa học</vt:lpstr>
      <vt:lpstr>Thứ ba, ngày 09 tháng 12 năm 2014 Khoa học</vt:lpstr>
      <vt:lpstr>Slide 14</vt:lpstr>
      <vt:lpstr>Slide 15</vt:lpstr>
      <vt:lpstr>Thứ ba, ngày 09 tháng 12 năm 2014 Khoa học</vt:lpstr>
      <vt:lpstr>Slide 17</vt:lpstr>
    </vt:vector>
  </TitlesOfParts>
  <Company>ThienHungB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ba, ngày 09 tháng 12 năm 2014</dc:title>
  <dc:creator>HuuTan7273</dc:creator>
  <cp:lastModifiedBy>HuuTan7273</cp:lastModifiedBy>
  <cp:revision>38</cp:revision>
  <dcterms:created xsi:type="dcterms:W3CDTF">2014-11-27T13:10:43Z</dcterms:created>
  <dcterms:modified xsi:type="dcterms:W3CDTF">2014-12-02T12:58:38Z</dcterms:modified>
</cp:coreProperties>
</file>